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守 美行" userId="68bb570a27f93d82" providerId="LiveId" clId="{BC09B386-95F4-42B4-B8C4-C7A5753B7D94}"/>
    <pc:docChg chg="undo custSel delSld modSld">
      <pc:chgData name="小守 美行" userId="68bb570a27f93d82" providerId="LiveId" clId="{BC09B386-95F4-42B4-B8C4-C7A5753B7D94}" dt="2021-05-10T05:03:40.369" v="593" actId="14100"/>
      <pc:docMkLst>
        <pc:docMk/>
      </pc:docMkLst>
      <pc:sldChg chg="modSp del">
        <pc:chgData name="小守 美行" userId="68bb570a27f93d82" providerId="LiveId" clId="{BC09B386-95F4-42B4-B8C4-C7A5753B7D94}" dt="2021-05-10T04:56:29.854" v="557" actId="47"/>
        <pc:sldMkLst>
          <pc:docMk/>
          <pc:sldMk cId="2749676219" sldId="256"/>
        </pc:sldMkLst>
        <pc:picChg chg="mod">
          <ac:chgData name="小守 美行" userId="68bb570a27f93d82" providerId="LiveId" clId="{BC09B386-95F4-42B4-B8C4-C7A5753B7D94}" dt="2021-05-10T04:52:02.433" v="291" actId="1076"/>
          <ac:picMkLst>
            <pc:docMk/>
            <pc:sldMk cId="2749676219" sldId="256"/>
            <ac:picMk id="5" creationId="{B205245B-8C72-4996-AD12-AA94D64E5260}"/>
          </ac:picMkLst>
        </pc:picChg>
      </pc:sldChg>
      <pc:sldChg chg="addSp modSp mod">
        <pc:chgData name="小守 美行" userId="68bb570a27f93d82" providerId="LiveId" clId="{BC09B386-95F4-42B4-B8C4-C7A5753B7D94}" dt="2021-05-10T05:03:40.369" v="593" actId="14100"/>
        <pc:sldMkLst>
          <pc:docMk/>
          <pc:sldMk cId="2602282103" sldId="257"/>
        </pc:sldMkLst>
        <pc:spChg chg="add mod">
          <ac:chgData name="小守 美行" userId="68bb570a27f93d82" providerId="LiveId" clId="{BC09B386-95F4-42B4-B8C4-C7A5753B7D94}" dt="2021-05-10T05:03:40.369" v="593" actId="14100"/>
          <ac:spMkLst>
            <pc:docMk/>
            <pc:sldMk cId="2602282103" sldId="257"/>
            <ac:spMk id="7" creationId="{23160E1E-4A93-4C15-8EBB-C4FBE2E70781}"/>
          </ac:spMkLst>
        </pc:spChg>
        <pc:graphicFrameChg chg="mod modGraphic">
          <ac:chgData name="小守 美行" userId="68bb570a27f93d82" providerId="LiveId" clId="{BC09B386-95F4-42B4-B8C4-C7A5753B7D94}" dt="2021-05-10T05:01:15.235" v="558" actId="1076"/>
          <ac:graphicFrameMkLst>
            <pc:docMk/>
            <pc:sldMk cId="2602282103" sldId="257"/>
            <ac:graphicFrameMk id="4" creationId="{ED0ACB74-3E91-4E97-8677-F3C24443E66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FEA65A-7377-40BD-BA1D-73526CCEB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CE1E2E-2981-4C00-81C2-3E33F409C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ACE09-44B5-491F-B083-8729AAF7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0E346D-6B8C-413F-B319-89977B9B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93101C-CBD2-4F25-B3F1-E1B57178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3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50D17A-B29D-4AF9-9F1B-F102F708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29981C-51B7-4845-9E01-4E654E43B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42F2BE-F712-4283-A34E-ABD66CC7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4E42D-14EE-4E25-B073-431CBA8A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85D983-E32A-4993-8B98-F1CE2FA1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8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2A5E635-23A1-415F-9741-86E2F23FF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6B28B-EF1F-4A85-B235-BAC04CAA6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1ED2B-FC77-48D4-A9FC-AFD263A7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7A6DD-B8C8-4CFC-B1BC-66B52FD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F44D7-4358-48AA-8D39-7A49B2DB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5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87DE2-C694-4627-BE9C-1B587FAA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E5870B-D56F-4C05-9E09-58F1E8D9C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77EC2A-614B-4163-99F1-F797A61C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418170-D895-46C0-A647-DF7523B6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C3739E-CF66-4A99-A21A-20CB4519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2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9D8F9-ADF2-4E96-9326-7E645DF3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5A0358-96C0-4480-9AC3-EE6C6415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BF5F70-9423-4510-8DAA-13979136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F1CFA-202F-46B2-95BB-C9E24F69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8E27B-9860-4E90-B524-E814901E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01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01034-F490-4C0D-9572-3D998346C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068A99-AED3-470E-9380-B5E15676F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A80296-A587-4BD9-91DF-66A8E3D3F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0CF8BA-2F89-4137-A559-33F8EA26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779168-3382-4341-94B8-20C3FEBF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9B81AC-F684-49AF-8C10-30820DB3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6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58459-A625-48B1-8FCB-CF2AE3B29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1EDAC2-3E8C-4992-A448-A0D4CFC57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E0B507-C694-457C-B233-8CF17C44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AC09DE-F869-4C51-A5DB-E8F63F352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A19C87-C0B6-41F6-8090-EDC906F3E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1A0BE6-4EB3-41DB-804E-252CEC70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D0470A-C584-494A-AE86-0682E426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480895-11A8-4639-8852-A36D4350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41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38543-BF75-4F6E-BE9D-934B4F5F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397386-495A-47B3-9C59-0A36559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CB9035-FF72-41F0-AA03-F8BB8901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A54C77-5EE6-4737-830D-11DD6362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9E2170-DBCB-4153-984A-CE491423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667070-18E2-4EA0-88E4-AF385FF7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25D086-FEC8-4946-8EEC-064D219D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21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579AD-C471-4D2D-9F80-4FA0ECC57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0306E5-4499-4C5D-A7DD-EB689A8E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86AC76-2E55-4E04-BFB6-B587D7CBE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D3C7EF-707A-4BA8-8DBB-6F883388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D1909F-A0BD-425F-BE87-0ECCD880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FD1E6B-366C-4DE5-B17C-DEAED7B5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6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D476D-CB14-4B9C-9A51-14142BC21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7AA62D-887E-4048-9A1C-2FBCE6B27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9BB1A5-948C-4E25-9072-B9A50FFAA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768639-30F4-4D56-BC7A-E0BD7727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A3A394-2EE0-4138-9FE1-5BC1D61F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CB7DC5-72F5-4361-A3B2-EF9F6168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E0010A-505D-44DE-A4B2-7E919DDD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6EEE5C-663D-4B97-ADFF-B1D9AE69C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E19CC6-2089-4702-AFBE-B063D347D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C033-6D6D-4496-B83D-B95A03EAF81B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5ABD30-DD69-403F-92F0-F4E80D36C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7EF973-EA03-4904-A864-C13F0F669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99D4-A027-4A7F-B6E1-F0985DDB1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5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D0ACB74-3E91-4E97-8677-F3C24443E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81423"/>
              </p:ext>
            </p:extLst>
          </p:nvPr>
        </p:nvGraphicFramePr>
        <p:xfrm>
          <a:off x="345829" y="552385"/>
          <a:ext cx="11500342" cy="5987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906">
                  <a:extLst>
                    <a:ext uri="{9D8B030D-6E8A-4147-A177-3AD203B41FA5}">
                      <a16:colId xmlns:a16="http://schemas.microsoft.com/office/drawing/2014/main" val="4087106843"/>
                    </a:ext>
                  </a:extLst>
                </a:gridCol>
                <a:gridCol w="1229250">
                  <a:extLst>
                    <a:ext uri="{9D8B030D-6E8A-4147-A177-3AD203B41FA5}">
                      <a16:colId xmlns:a16="http://schemas.microsoft.com/office/drawing/2014/main" val="3030526146"/>
                    </a:ext>
                  </a:extLst>
                </a:gridCol>
                <a:gridCol w="1565030">
                  <a:extLst>
                    <a:ext uri="{9D8B030D-6E8A-4147-A177-3AD203B41FA5}">
                      <a16:colId xmlns:a16="http://schemas.microsoft.com/office/drawing/2014/main" val="3804835779"/>
                    </a:ext>
                  </a:extLst>
                </a:gridCol>
                <a:gridCol w="1661747">
                  <a:extLst>
                    <a:ext uri="{9D8B030D-6E8A-4147-A177-3AD203B41FA5}">
                      <a16:colId xmlns:a16="http://schemas.microsoft.com/office/drawing/2014/main" val="3421621700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val="3391064622"/>
                    </a:ext>
                  </a:extLst>
                </a:gridCol>
                <a:gridCol w="1802423">
                  <a:extLst>
                    <a:ext uri="{9D8B030D-6E8A-4147-A177-3AD203B41FA5}">
                      <a16:colId xmlns:a16="http://schemas.microsoft.com/office/drawing/2014/main" val="3127455719"/>
                    </a:ext>
                  </a:extLst>
                </a:gridCol>
                <a:gridCol w="1946033">
                  <a:extLst>
                    <a:ext uri="{9D8B030D-6E8A-4147-A177-3AD203B41FA5}">
                      <a16:colId xmlns:a16="http://schemas.microsoft.com/office/drawing/2014/main" val="1283074955"/>
                    </a:ext>
                  </a:extLst>
                </a:gridCol>
              </a:tblGrid>
              <a:tr h="686416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戦略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特にない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漠然と意思はあるが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具体的な戦略はない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漠然とあり、部分的に実行している。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中期的な戦略があり、部分的に実行している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戦略を、</a:t>
                      </a:r>
                      <a:r>
                        <a:rPr kumimoji="1" lang="en-US" altLang="ja-JP" sz="1200" dirty="0"/>
                        <a:t>PDCA</a:t>
                      </a:r>
                      <a:r>
                        <a:rPr kumimoji="1" lang="ja-JP" altLang="en-US" sz="1200" dirty="0"/>
                        <a:t>を回しながら実施している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戦略を実行し、新しい技術も順次取り入れ、競争優位にある。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432318"/>
                  </a:ext>
                </a:extLst>
              </a:tr>
              <a:tr h="490297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人材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不在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不在。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スポットで依頼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不在。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スポットで依頼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不在だが、体系的に依頼できる先がある。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または運用担当レベルの専任者を配置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専任者を配置し、日々改善がなされている。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専任部門を配置し、戦略的に実施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346669"/>
                  </a:ext>
                </a:extLst>
              </a:tr>
              <a:tr h="882535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業務フロー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なし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個人ベースでフローがある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最適化はされていないが共通化したフローがある。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正式なフローがあるが、改善の余地がある。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正式なフローがあり、</a:t>
                      </a:r>
                      <a:r>
                        <a:rPr kumimoji="1" lang="en-US" altLang="ja-JP" sz="1200" dirty="0"/>
                        <a:t>PDCA</a:t>
                      </a:r>
                      <a:r>
                        <a:rPr kumimoji="1" lang="ja-JP" altLang="en-US" sz="1200" dirty="0"/>
                        <a:t>がうまく回されている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正式なフローがあり、</a:t>
                      </a:r>
                      <a:r>
                        <a:rPr kumimoji="1" lang="en-US" altLang="ja-JP" sz="1200" dirty="0"/>
                        <a:t>PDCA</a:t>
                      </a:r>
                      <a:r>
                        <a:rPr kumimoji="1" lang="ja-JP" altLang="en-US" sz="1200" dirty="0"/>
                        <a:t>がうまく回されている。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BCP</a:t>
                      </a:r>
                      <a:r>
                        <a:rPr kumimoji="1" lang="ja-JP" altLang="en-US" sz="1200" dirty="0"/>
                        <a:t>対応なども網羅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38764"/>
                  </a:ext>
                </a:extLst>
              </a:tr>
              <a:tr h="686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マーケティング</a:t>
                      </a:r>
                      <a:b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</a:b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していない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単発で実施し、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一貫性がない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部分的に一貫した活動を行っている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KPI</a:t>
                      </a:r>
                      <a:r>
                        <a:rPr kumimoji="1" lang="ja-JP" altLang="en-US" sz="1200" dirty="0"/>
                        <a:t>設定など行い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効果的に行っている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体制が構築され、安定的に集客、顧客維持ができている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ブランディング化が成功し、差別化されている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32232"/>
                  </a:ext>
                </a:extLst>
              </a:tr>
              <a:tr h="882535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顧客管理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顧客管理が行われていない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顧客管理はエクセルで行っている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顧客管理システムが導入され、データの記録はされている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顧客管理システムを導入し、運用プロセスが確立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顧客情報が活用され、顧客フォロー体制が構築されている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顧客情報を活用する仕組みがあり、パーソナライズされたサービスを提供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742637"/>
                  </a:ext>
                </a:extLst>
              </a:tr>
              <a:tr h="107865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自社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HP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等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があるが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更新されていない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があり、最新化されている</a:t>
                      </a:r>
                      <a:endParaRPr kumimoji="1" lang="en-US" altLang="ja-JP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があり、最新化されている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たまに自社サイトのアクセス状況をみている</a:t>
                      </a:r>
                      <a:endParaRPr kumimoji="1" lang="en-US" altLang="ja-JP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があり、最新化されている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自社サイトのアクセス分析し、改善している</a:t>
                      </a:r>
                      <a:endParaRPr kumimoji="1" lang="en-US" altLang="ja-JP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があり、最新化されている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自社サイトのアクセス分析し、改善している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HP</a:t>
                      </a:r>
                      <a:r>
                        <a:rPr kumimoji="1" lang="ja-JP" altLang="en-US" sz="1200" dirty="0"/>
                        <a:t>があり、最新化されている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自社サイトのアクセス分析し、改善している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17646"/>
                  </a:ext>
                </a:extLst>
              </a:tr>
              <a:tr h="392238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レベル０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レベル１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レベル２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レベル３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レベル４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レベル５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136911"/>
                  </a:ext>
                </a:extLst>
              </a:tr>
              <a:tr h="55567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存在しない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単発的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場当たり的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再現性はある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部分的に管理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標準化プロセスがある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高度に管理されている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最適化されている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6691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160E1E-4A93-4C15-8EBB-C4FBE2E70781}"/>
              </a:ext>
            </a:extLst>
          </p:cNvPr>
          <p:cNvSpPr txBox="1"/>
          <p:nvPr/>
        </p:nvSpPr>
        <p:spPr>
          <a:xfrm>
            <a:off x="455002" y="133095"/>
            <a:ext cx="3492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FP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向け</a:t>
            </a:r>
            <a:r>
              <a:rPr lang="en-US" altLang="ja-JP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成熟度モデル</a:t>
            </a:r>
            <a:r>
              <a:rPr lang="ja-JP" altLang="en-US" sz="1200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Ver1.0</a:t>
            </a:r>
            <a:r>
              <a:rPr lang="ja-JP" altLang="en-US" sz="1200" b="1" i="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28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419</Words>
  <Application>Microsoft Office PowerPoint</Application>
  <PresentationFormat>ワイド画面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小守 美行</dc:creator>
  <cp:lastModifiedBy>小守 美行</cp:lastModifiedBy>
  <cp:revision>9</cp:revision>
  <dcterms:created xsi:type="dcterms:W3CDTF">2021-05-10T02:49:23Z</dcterms:created>
  <dcterms:modified xsi:type="dcterms:W3CDTF">2021-05-10T05:04:18Z</dcterms:modified>
</cp:coreProperties>
</file>